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49F449-60E6-4834-98C2-C49E2736CA9A}">
  <a:tblStyle styleId="{7149F449-60E6-4834-98C2-C49E2736CA9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regular.fntdata"/><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Roboto-italic.fntdata"/><Relationship Id="rId6" Type="http://schemas.openxmlformats.org/officeDocument/2006/relationships/notesMaster" Target="notesMasters/notesMaster1.xml"/><Relationship Id="rId18"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94c148d9e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94c148d9e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94ec5ac2b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94ec5ac2b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94ec5ac2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94ec5ac2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94c148d9e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94c148d9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5d1042023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5d1042023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ST- forecast methods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Extract the data from this image and export it in the format of JSON, with the following requirements:</a:t>
            </a:r>
            <a:endParaRPr/>
          </a:p>
          <a:p>
            <a:pPr indent="0" lvl="0" marL="0" rtl="0" algn="l">
              <a:spcBef>
                <a:spcPts val="0"/>
              </a:spcBef>
              <a:spcAft>
                <a:spcPts val="0"/>
              </a:spcAft>
              <a:buClr>
                <a:schemeClr val="dk1"/>
              </a:buClr>
              <a:buSzPts val="1100"/>
              <a:buFont typeface="Arial"/>
              <a:buNone/>
            </a:pPr>
            <a:r>
              <a:rPr lang="en"/>
              <a:t>1. The blue plot curve is USG data.</a:t>
            </a:r>
            <a:endParaRPr/>
          </a:p>
          <a:p>
            <a:pPr indent="0" lvl="0" marL="0" rtl="0" algn="l">
              <a:spcBef>
                <a:spcPts val="0"/>
              </a:spcBef>
              <a:spcAft>
                <a:spcPts val="0"/>
              </a:spcAft>
              <a:buClr>
                <a:schemeClr val="dk1"/>
              </a:buClr>
              <a:buSzPts val="1100"/>
              <a:buFont typeface="Arial"/>
              <a:buNone/>
            </a:pPr>
            <a:r>
              <a:rPr lang="en"/>
              <a:t>2. Estimate the UPG (shallow green) and UVG data (dark green) based on their heights in proportion to the blue plot curve if the data is not given.</a:t>
            </a:r>
            <a:endParaRPr/>
          </a:p>
          <a:p>
            <a:pPr indent="0" lvl="0" marL="0" rtl="0" algn="l">
              <a:spcBef>
                <a:spcPts val="0"/>
              </a:spcBef>
              <a:spcAft>
                <a:spcPts val="0"/>
              </a:spcAft>
              <a:buClr>
                <a:schemeClr val="dk1"/>
              </a:buClr>
              <a:buSzPts val="1100"/>
              <a:buFont typeface="Arial"/>
              <a:buNone/>
            </a:pPr>
            <a:r>
              <a:rPr lang="en"/>
              <a:t>3. The data value is positive when the bar is above x-axis, and it is negative when below x-axis.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343541"/>
                </a:solidFill>
                <a:latin typeface="Roboto"/>
                <a:ea typeface="Roboto"/>
                <a:cs typeface="Roboto"/>
                <a:sym typeface="Roboto"/>
              </a:rPr>
              <a:t>Extract the data from this image and export it in the format of JSON, with the following requirements: 1. The blue plot curve is USG data, all exist. 2. If no data in the UPG (shallow green) and UVG data (dark green) just output null. 3. The data value is positive when the bar is above x-axis, and it is negative when below x-axis.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5d1042023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5d1042023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94fe1d9bc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94fe1d9bc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94fe1d9bc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94fe1d9bc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94ec5ac2b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94ec5ac2b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hyperlink" Target="https://github.com/ShubhamMehla3/graph-ocr/blob/main/run_seq_labeling.p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pic>
        <p:nvPicPr>
          <p:cNvPr id="55" name="Google Shape;55;p13"/>
          <p:cNvPicPr preferRelativeResize="0"/>
          <p:nvPr/>
        </p:nvPicPr>
        <p:blipFill>
          <a:blip r:embed="rId3">
            <a:alphaModFix/>
          </a:blip>
          <a:stretch>
            <a:fillRect/>
          </a:stretch>
        </p:blipFill>
        <p:spPr>
          <a:xfrm>
            <a:off x="0" y="0"/>
            <a:ext cx="9144003" cy="4771474"/>
          </a:xfrm>
          <a:prstGeom prst="rect">
            <a:avLst/>
          </a:prstGeom>
          <a:noFill/>
          <a:ln>
            <a:noFill/>
          </a:ln>
        </p:spPr>
      </p:pic>
      <p:pic>
        <p:nvPicPr>
          <p:cNvPr id="56" name="Google Shape;56;p13"/>
          <p:cNvPicPr preferRelativeResize="0"/>
          <p:nvPr/>
        </p:nvPicPr>
        <p:blipFill rotWithShape="1">
          <a:blip r:embed="rId4">
            <a:alphaModFix/>
          </a:blip>
          <a:srcRect b="14529" l="1137" r="1671" t="0"/>
          <a:stretch/>
        </p:blipFill>
        <p:spPr>
          <a:xfrm>
            <a:off x="0" y="4482750"/>
            <a:ext cx="9144000" cy="695650"/>
          </a:xfrm>
          <a:prstGeom prst="rect">
            <a:avLst/>
          </a:prstGeom>
          <a:noFill/>
          <a:ln>
            <a:noFill/>
          </a:ln>
        </p:spPr>
      </p:pic>
      <p:sp>
        <p:nvSpPr>
          <p:cNvPr id="57" name="Google Shape;57;p13"/>
          <p:cNvSpPr txBox="1"/>
          <p:nvPr>
            <p:ph type="ctrTitle"/>
          </p:nvPr>
        </p:nvSpPr>
        <p:spPr>
          <a:xfrm>
            <a:off x="311700" y="1466750"/>
            <a:ext cx="8520600" cy="1257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6000">
                <a:solidFill>
                  <a:schemeClr val="lt1"/>
                </a:solidFill>
                <a:latin typeface="Times New Roman"/>
                <a:ea typeface="Times New Roman"/>
                <a:cs typeface="Times New Roman"/>
                <a:sym typeface="Times New Roman"/>
              </a:rPr>
              <a:t>Weekly Meeting </a:t>
            </a:r>
            <a:endParaRPr sz="6000">
              <a:solidFill>
                <a:schemeClr val="lt1"/>
              </a:solidFill>
              <a:latin typeface="Times New Roman"/>
              <a:ea typeface="Times New Roman"/>
              <a:cs typeface="Times New Roman"/>
              <a:sym typeface="Times New Roman"/>
            </a:endParaRPr>
          </a:p>
        </p:txBody>
      </p:sp>
      <p:pic>
        <p:nvPicPr>
          <p:cNvPr id="58" name="Google Shape;58;p13"/>
          <p:cNvPicPr preferRelativeResize="0"/>
          <p:nvPr/>
        </p:nvPicPr>
        <p:blipFill>
          <a:blip r:embed="rId5">
            <a:alphaModFix/>
          </a:blip>
          <a:stretch>
            <a:fillRect/>
          </a:stretch>
        </p:blipFill>
        <p:spPr>
          <a:xfrm>
            <a:off x="6546991" y="4710025"/>
            <a:ext cx="2375685" cy="290000"/>
          </a:xfrm>
          <a:prstGeom prst="rect">
            <a:avLst/>
          </a:prstGeom>
          <a:noFill/>
          <a:ln>
            <a:noFill/>
          </a:ln>
        </p:spPr>
      </p:pic>
      <p:pic>
        <p:nvPicPr>
          <p:cNvPr id="59" name="Google Shape;59;p13"/>
          <p:cNvPicPr preferRelativeResize="0"/>
          <p:nvPr/>
        </p:nvPicPr>
        <p:blipFill rotWithShape="1">
          <a:blip r:embed="rId6">
            <a:alphaModFix/>
          </a:blip>
          <a:srcRect b="10870" l="23010" r="23214" t="10302"/>
          <a:stretch/>
        </p:blipFill>
        <p:spPr>
          <a:xfrm>
            <a:off x="0" y="4521425"/>
            <a:ext cx="617799" cy="656975"/>
          </a:xfrm>
          <a:prstGeom prst="rect">
            <a:avLst/>
          </a:prstGeom>
          <a:noFill/>
          <a:ln>
            <a:noFill/>
          </a:ln>
        </p:spPr>
      </p:pic>
      <p:sp>
        <p:nvSpPr>
          <p:cNvPr id="60" name="Google Shape;60;p13"/>
          <p:cNvSpPr txBox="1"/>
          <p:nvPr>
            <p:ph idx="1" type="subTitle"/>
          </p:nvPr>
        </p:nvSpPr>
        <p:spPr>
          <a:xfrm>
            <a:off x="838050" y="3419913"/>
            <a:ext cx="7467900" cy="4401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Clr>
                <a:schemeClr val="dk1"/>
              </a:buClr>
              <a:buSzPts val="852"/>
              <a:buFont typeface="Arial"/>
              <a:buNone/>
            </a:pPr>
            <a:r>
              <a:rPr i="1" lang="en" sz="975">
                <a:solidFill>
                  <a:schemeClr val="lt1"/>
                </a:solidFill>
              </a:rPr>
              <a:t>Liri Chen, Shuo Lin, Wenqi Sun, Zhexin Wang, Zixiao Zhang</a:t>
            </a:r>
            <a:endParaRPr i="1" sz="975">
              <a:solidFill>
                <a:schemeClr val="lt1"/>
              </a:solidFill>
            </a:endParaRPr>
          </a:p>
          <a:p>
            <a:pPr indent="0" lvl="0" marL="0" rtl="0" algn="l">
              <a:lnSpc>
                <a:spcPct val="80000"/>
              </a:lnSpc>
              <a:spcBef>
                <a:spcPts val="0"/>
              </a:spcBef>
              <a:spcAft>
                <a:spcPts val="0"/>
              </a:spcAft>
              <a:buSzPts val="852"/>
              <a:buNone/>
            </a:pPr>
            <a:r>
              <a:t/>
            </a:r>
            <a:endParaRPr sz="1007">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Discussions</a:t>
            </a:r>
            <a:endParaRPr/>
          </a:p>
        </p:txBody>
      </p:sp>
      <p:sp>
        <p:nvSpPr>
          <p:cNvPr id="129" name="Google Shape;12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For the image retrieval part, GPU resources may be needed to run the code faster(for a single page, GPU can </a:t>
            </a:r>
            <a:r>
              <a:rPr lang="en"/>
              <a:t>accelerate</a:t>
            </a:r>
            <a:r>
              <a:rPr lang="en"/>
              <a:t> ~10x, tested on P&amp;G report). </a:t>
            </a:r>
            <a:endParaRPr/>
          </a:p>
          <a:p>
            <a:pPr indent="-342900" lvl="0" marL="457200" rtl="0" algn="l">
              <a:spcBef>
                <a:spcPts val="0"/>
              </a:spcBef>
              <a:spcAft>
                <a:spcPts val="0"/>
              </a:spcAft>
              <a:buSzPts val="1800"/>
              <a:buAutoNum type="arabicPeriod"/>
            </a:pPr>
            <a:r>
              <a:rPr lang="en"/>
              <a:t>For unilever reports, should we still run codes on our local machine?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63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Aligned Timeline</a:t>
            </a:r>
            <a:endParaRPr/>
          </a:p>
        </p:txBody>
      </p:sp>
      <p:graphicFrame>
        <p:nvGraphicFramePr>
          <p:cNvPr id="66" name="Google Shape;66;p14"/>
          <p:cNvGraphicFramePr/>
          <p:nvPr/>
        </p:nvGraphicFramePr>
        <p:xfrm>
          <a:off x="520400" y="594250"/>
          <a:ext cx="3000000" cy="3000000"/>
        </p:xfrm>
        <a:graphic>
          <a:graphicData uri="http://schemas.openxmlformats.org/drawingml/2006/table">
            <a:tbl>
              <a:tblPr>
                <a:noFill/>
                <a:tableStyleId>{7149F449-60E6-4834-98C2-C49E2736CA9A}</a:tableStyleId>
              </a:tblPr>
              <a:tblGrid>
                <a:gridCol w="2639450"/>
                <a:gridCol w="2639450"/>
                <a:gridCol w="2639450"/>
              </a:tblGrid>
              <a:tr h="523000">
                <a:tc>
                  <a:txBody>
                    <a:bodyPr/>
                    <a:lstStyle/>
                    <a:p>
                      <a:pPr indent="0" lvl="0" marL="0" rtl="0" algn="l">
                        <a:spcBef>
                          <a:spcPts val="0"/>
                        </a:spcBef>
                        <a:spcAft>
                          <a:spcPts val="0"/>
                        </a:spcAft>
                        <a:buNone/>
                      </a:pPr>
                      <a:r>
                        <a:rPr b="1" lang="en" sz="1300"/>
                        <a:t>Time</a:t>
                      </a:r>
                      <a:endParaRPr b="1" sz="13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300"/>
                        <a:t>Milestone</a:t>
                      </a:r>
                      <a:endParaRPr b="1" sz="13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300"/>
                        <a:t>Status</a:t>
                      </a:r>
                      <a:endParaRPr b="1" sz="1300"/>
                    </a:p>
                  </a:txBody>
                  <a:tcPr marT="91425" marB="91425" marR="91425" marL="91425"/>
                </a:tc>
              </a:tr>
              <a:tr h="523000">
                <a:tc>
                  <a:txBody>
                    <a:bodyPr/>
                    <a:lstStyle/>
                    <a:p>
                      <a:pPr indent="0" lvl="0" marL="0" rtl="0" algn="l">
                        <a:spcBef>
                          <a:spcPts val="0"/>
                        </a:spcBef>
                        <a:spcAft>
                          <a:spcPts val="0"/>
                        </a:spcAft>
                        <a:buNone/>
                      </a:pPr>
                      <a:r>
                        <a:rPr lang="en" sz="1300"/>
                        <a:t>Oct 3 - Oct 17</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t>Baseline, metrics</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t>Done</a:t>
                      </a:r>
                      <a:endParaRPr sz="1300"/>
                    </a:p>
                  </a:txBody>
                  <a:tcPr marT="91425" marB="91425" marR="91425" marL="91425">
                    <a:lnL cap="flat" cmpd="sng" w="9525">
                      <a:solidFill>
                        <a:srgbClr val="9E9E9E"/>
                      </a:solidFill>
                      <a:prstDash val="solid"/>
                      <a:round/>
                      <a:headEnd len="sm" w="sm" type="none"/>
                      <a:tailEnd len="sm" w="sm" type="none"/>
                    </a:lnL>
                  </a:tcPr>
                </a:tc>
              </a:tr>
              <a:tr h="824100">
                <a:tc>
                  <a:txBody>
                    <a:bodyPr/>
                    <a:lstStyle/>
                    <a:p>
                      <a:pPr indent="0" lvl="0" marL="0" rtl="0" algn="l">
                        <a:spcBef>
                          <a:spcPts val="0"/>
                        </a:spcBef>
                        <a:spcAft>
                          <a:spcPts val="0"/>
                        </a:spcAft>
                        <a:buNone/>
                      </a:pPr>
                      <a:r>
                        <a:rPr lang="en" sz="1300"/>
                        <a:t>Oct 18 - Oct 31</a:t>
                      </a:r>
                      <a:endParaRPr sz="13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300"/>
                        <a:t>Data Retrieval O</a:t>
                      </a:r>
                      <a:r>
                        <a:rPr lang="en" sz="1300"/>
                        <a:t>ptimization</a:t>
                      </a:r>
                      <a:br>
                        <a:rPr lang="en" sz="1300"/>
                      </a:br>
                      <a:r>
                        <a:rPr lang="en" sz="1300"/>
                        <a:t>UI Design</a:t>
                      </a:r>
                      <a:endParaRPr sz="13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300"/>
                        <a:t>Mostly done.</a:t>
                      </a:r>
                      <a:br>
                        <a:rPr lang="en" sz="1300"/>
                      </a:br>
                      <a:r>
                        <a:rPr lang="en" sz="1300"/>
                        <a:t>More optimization needed for Image &amp; Caption &amp; T</a:t>
                      </a:r>
                      <a:r>
                        <a:rPr lang="en" sz="1300"/>
                        <a:t>able </a:t>
                      </a:r>
                      <a:r>
                        <a:rPr lang="en" sz="1300"/>
                        <a:t>part</a:t>
                      </a:r>
                      <a:endParaRPr sz="1300"/>
                    </a:p>
                  </a:txBody>
                  <a:tcPr marT="91425" marB="91425" marR="91425" marL="91425"/>
                </a:tc>
              </a:tr>
              <a:tr h="972400">
                <a:tc>
                  <a:txBody>
                    <a:bodyPr/>
                    <a:lstStyle/>
                    <a:p>
                      <a:pPr indent="0" lvl="0" marL="0" rtl="0" algn="l">
                        <a:spcBef>
                          <a:spcPts val="0"/>
                        </a:spcBef>
                        <a:spcAft>
                          <a:spcPts val="0"/>
                        </a:spcAft>
                        <a:buNone/>
                      </a:pPr>
                      <a:r>
                        <a:rPr lang="en" sz="1300"/>
                        <a:t>Nov 1 - Nov 21</a:t>
                      </a:r>
                      <a:endParaRPr sz="1300"/>
                    </a:p>
                  </a:txBody>
                  <a:tcPr marT="91425" marB="91425" marR="91425" marL="91425"/>
                </a:tc>
                <a:tc>
                  <a:txBody>
                    <a:bodyPr/>
                    <a:lstStyle/>
                    <a:p>
                      <a:pPr indent="0" lvl="0" marL="0" rtl="0" algn="l">
                        <a:spcBef>
                          <a:spcPts val="0"/>
                        </a:spcBef>
                        <a:spcAft>
                          <a:spcPts val="0"/>
                        </a:spcAft>
                        <a:buNone/>
                      </a:pPr>
                      <a:r>
                        <a:rPr lang="en" sz="1300"/>
                        <a:t>Prototype &amp; demo(Search w/o GPT + WebApp)</a:t>
                      </a:r>
                      <a:br>
                        <a:rPr lang="en" sz="1300"/>
                      </a:br>
                      <a:r>
                        <a:rPr lang="en" sz="1300">
                          <a:solidFill>
                            <a:schemeClr val="dk1"/>
                          </a:solidFill>
                        </a:rPr>
                        <a:t>Data Retrieval Integration &amp; </a:t>
                      </a:r>
                      <a:r>
                        <a:rPr lang="en" sz="1300"/>
                        <a:t>Optimization</a:t>
                      </a:r>
                      <a:endParaRPr sz="1300"/>
                    </a:p>
                  </a:txBody>
                  <a:tcPr marT="91425" marB="91425" marR="91425" marL="91425"/>
                </a:tc>
                <a:tc>
                  <a:txBody>
                    <a:bodyPr/>
                    <a:lstStyle/>
                    <a:p>
                      <a:pPr indent="0" lvl="0" marL="0" rtl="0" algn="l">
                        <a:spcBef>
                          <a:spcPts val="0"/>
                        </a:spcBef>
                        <a:spcAft>
                          <a:spcPts val="0"/>
                        </a:spcAft>
                        <a:buNone/>
                      </a:pPr>
                      <a:r>
                        <a:t/>
                      </a:r>
                      <a:endParaRPr sz="1300"/>
                    </a:p>
                  </a:txBody>
                  <a:tcPr marT="91425" marB="91425" marR="91425" marL="91425"/>
                </a:tc>
              </a:tr>
              <a:tr h="523000">
                <a:tc>
                  <a:txBody>
                    <a:bodyPr/>
                    <a:lstStyle/>
                    <a:p>
                      <a:pPr indent="0" lvl="0" marL="0" rtl="0" algn="l">
                        <a:spcBef>
                          <a:spcPts val="0"/>
                        </a:spcBef>
                        <a:spcAft>
                          <a:spcPts val="0"/>
                        </a:spcAft>
                        <a:buNone/>
                      </a:pPr>
                      <a:r>
                        <a:rPr lang="en" sz="1300"/>
                        <a:t>Nov 22 - Nov 28</a:t>
                      </a:r>
                      <a:endParaRPr sz="1300"/>
                    </a:p>
                  </a:txBody>
                  <a:tcPr marT="91425" marB="91425" marR="91425" marL="91425"/>
                </a:tc>
                <a:tc>
                  <a:txBody>
                    <a:bodyPr/>
                    <a:lstStyle/>
                    <a:p>
                      <a:pPr indent="0" lvl="0" marL="0" rtl="0" algn="l">
                        <a:spcBef>
                          <a:spcPts val="0"/>
                        </a:spcBef>
                        <a:spcAft>
                          <a:spcPts val="0"/>
                        </a:spcAft>
                        <a:buNone/>
                      </a:pPr>
                      <a:r>
                        <a:rPr lang="en" sz="1300"/>
                        <a:t>Backend API &amp; UI design</a:t>
                      </a:r>
                      <a:endParaRPr sz="1300"/>
                    </a:p>
                  </a:txBody>
                  <a:tcPr marT="91425" marB="91425" marR="91425" marL="91425"/>
                </a:tc>
                <a:tc>
                  <a:txBody>
                    <a:bodyPr/>
                    <a:lstStyle/>
                    <a:p>
                      <a:pPr indent="0" lvl="0" marL="0" rtl="0" algn="l">
                        <a:spcBef>
                          <a:spcPts val="0"/>
                        </a:spcBef>
                        <a:spcAft>
                          <a:spcPts val="0"/>
                        </a:spcAft>
                        <a:buNone/>
                      </a:pPr>
                      <a:r>
                        <a:t/>
                      </a:r>
                      <a:endParaRPr sz="1300"/>
                    </a:p>
                  </a:txBody>
                  <a:tcPr marT="91425" marB="91425" marR="91425" marL="91425"/>
                </a:tc>
              </a:tr>
              <a:tr h="523000">
                <a:tc>
                  <a:txBody>
                    <a:bodyPr/>
                    <a:lstStyle/>
                    <a:p>
                      <a:pPr indent="0" lvl="0" marL="0" rtl="0" algn="l">
                        <a:spcBef>
                          <a:spcPts val="0"/>
                        </a:spcBef>
                        <a:spcAft>
                          <a:spcPts val="0"/>
                        </a:spcAft>
                        <a:buNone/>
                      </a:pPr>
                      <a:r>
                        <a:rPr lang="en" sz="1300"/>
                        <a:t>Nov 29 - Dec 16</a:t>
                      </a:r>
                      <a:endParaRPr sz="1300"/>
                    </a:p>
                  </a:txBody>
                  <a:tcPr marT="91425" marB="91425" marR="91425" marL="91425"/>
                </a:tc>
                <a:tc>
                  <a:txBody>
                    <a:bodyPr/>
                    <a:lstStyle/>
                    <a:p>
                      <a:pPr indent="0" lvl="0" marL="0" rtl="0" algn="l">
                        <a:spcBef>
                          <a:spcPts val="0"/>
                        </a:spcBef>
                        <a:spcAft>
                          <a:spcPts val="0"/>
                        </a:spcAft>
                        <a:buNone/>
                      </a:pPr>
                      <a:r>
                        <a:rPr lang="en" sz="1300"/>
                        <a:t>Final Presentation</a:t>
                      </a:r>
                      <a:endParaRPr sz="1300"/>
                    </a:p>
                  </a:txBody>
                  <a:tcPr marT="91425" marB="91425" marR="91425" marL="91425"/>
                </a:tc>
                <a:tc>
                  <a:txBody>
                    <a:bodyPr/>
                    <a:lstStyle/>
                    <a:p>
                      <a:pPr indent="0" lvl="0" marL="0" rtl="0" algn="l">
                        <a:spcBef>
                          <a:spcPts val="0"/>
                        </a:spcBef>
                        <a:spcAft>
                          <a:spcPts val="0"/>
                        </a:spcAft>
                        <a:buNone/>
                      </a:pPr>
                      <a:r>
                        <a:t/>
                      </a:r>
                      <a:endParaRPr sz="1300"/>
                    </a:p>
                  </a:txBody>
                  <a:tcPr marT="91425" marB="91425" marR="91425" marL="91425"/>
                </a:tc>
              </a:tr>
            </a:tbl>
          </a:graphicData>
        </a:graphic>
      </p:graphicFrame>
      <p:pic>
        <p:nvPicPr>
          <p:cNvPr id="67" name="Google Shape;67;p14"/>
          <p:cNvPicPr preferRelativeResize="0"/>
          <p:nvPr/>
        </p:nvPicPr>
        <p:blipFill rotWithShape="1">
          <a:blip r:embed="rId3">
            <a:alphaModFix/>
          </a:blip>
          <a:srcRect b="14529" l="1137" r="1671" t="0"/>
          <a:stretch/>
        </p:blipFill>
        <p:spPr>
          <a:xfrm>
            <a:off x="0" y="4482750"/>
            <a:ext cx="9144000" cy="695650"/>
          </a:xfrm>
          <a:prstGeom prst="rect">
            <a:avLst/>
          </a:prstGeom>
          <a:noFill/>
          <a:ln>
            <a:noFill/>
          </a:ln>
        </p:spPr>
      </p:pic>
      <p:pic>
        <p:nvPicPr>
          <p:cNvPr id="68" name="Google Shape;68;p14"/>
          <p:cNvPicPr preferRelativeResize="0"/>
          <p:nvPr/>
        </p:nvPicPr>
        <p:blipFill>
          <a:blip r:embed="rId4">
            <a:alphaModFix/>
          </a:blip>
          <a:stretch>
            <a:fillRect/>
          </a:stretch>
        </p:blipFill>
        <p:spPr>
          <a:xfrm>
            <a:off x="6546991" y="4710025"/>
            <a:ext cx="2375685" cy="290000"/>
          </a:xfrm>
          <a:prstGeom prst="rect">
            <a:avLst/>
          </a:prstGeom>
          <a:noFill/>
          <a:ln>
            <a:noFill/>
          </a:ln>
        </p:spPr>
      </p:pic>
      <p:pic>
        <p:nvPicPr>
          <p:cNvPr id="69" name="Google Shape;69;p14"/>
          <p:cNvPicPr preferRelativeResize="0"/>
          <p:nvPr/>
        </p:nvPicPr>
        <p:blipFill rotWithShape="1">
          <a:blip r:embed="rId5">
            <a:alphaModFix/>
          </a:blip>
          <a:srcRect b="10870" l="23010" r="23214" t="10302"/>
          <a:stretch/>
        </p:blipFill>
        <p:spPr>
          <a:xfrm>
            <a:off x="0" y="4521425"/>
            <a:ext cx="617799" cy="656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188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UI</a:t>
            </a:r>
            <a:endParaRPr/>
          </a:p>
        </p:txBody>
      </p:sp>
      <p:sp>
        <p:nvSpPr>
          <p:cNvPr id="75" name="Google Shape;75;p15"/>
          <p:cNvSpPr txBox="1"/>
          <p:nvPr>
            <p:ph idx="1" type="body"/>
          </p:nvPr>
        </p:nvSpPr>
        <p:spPr>
          <a:xfrm>
            <a:off x="5856875" y="963549"/>
            <a:ext cx="2975400" cy="310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76" name="Google Shape;76;p15"/>
          <p:cNvPicPr preferRelativeResize="0"/>
          <p:nvPr/>
        </p:nvPicPr>
        <p:blipFill rotWithShape="1">
          <a:blip r:embed="rId3">
            <a:alphaModFix/>
          </a:blip>
          <a:srcRect b="0" l="0" r="3194" t="0"/>
          <a:stretch/>
        </p:blipFill>
        <p:spPr>
          <a:xfrm>
            <a:off x="617800" y="963550"/>
            <a:ext cx="5363149" cy="3023725"/>
          </a:xfrm>
          <a:prstGeom prst="rect">
            <a:avLst/>
          </a:prstGeom>
          <a:noFill/>
          <a:ln>
            <a:noFill/>
          </a:ln>
        </p:spPr>
      </p:pic>
      <p:pic>
        <p:nvPicPr>
          <p:cNvPr id="77" name="Google Shape;77;p15"/>
          <p:cNvPicPr preferRelativeResize="0"/>
          <p:nvPr/>
        </p:nvPicPr>
        <p:blipFill rotWithShape="1">
          <a:blip r:embed="rId4">
            <a:alphaModFix/>
          </a:blip>
          <a:srcRect b="14529" l="1137" r="1671" t="0"/>
          <a:stretch/>
        </p:blipFill>
        <p:spPr>
          <a:xfrm>
            <a:off x="0" y="4482750"/>
            <a:ext cx="9144000" cy="695650"/>
          </a:xfrm>
          <a:prstGeom prst="rect">
            <a:avLst/>
          </a:prstGeom>
          <a:noFill/>
          <a:ln>
            <a:noFill/>
          </a:ln>
        </p:spPr>
      </p:pic>
      <p:pic>
        <p:nvPicPr>
          <p:cNvPr id="78" name="Google Shape;78;p15"/>
          <p:cNvPicPr preferRelativeResize="0"/>
          <p:nvPr/>
        </p:nvPicPr>
        <p:blipFill>
          <a:blip r:embed="rId5">
            <a:alphaModFix/>
          </a:blip>
          <a:stretch>
            <a:fillRect/>
          </a:stretch>
        </p:blipFill>
        <p:spPr>
          <a:xfrm>
            <a:off x="6546991" y="4710025"/>
            <a:ext cx="2375685" cy="290000"/>
          </a:xfrm>
          <a:prstGeom prst="rect">
            <a:avLst/>
          </a:prstGeom>
          <a:noFill/>
          <a:ln>
            <a:noFill/>
          </a:ln>
        </p:spPr>
      </p:pic>
      <p:pic>
        <p:nvPicPr>
          <p:cNvPr id="79" name="Google Shape;79;p15"/>
          <p:cNvPicPr preferRelativeResize="0"/>
          <p:nvPr/>
        </p:nvPicPr>
        <p:blipFill rotWithShape="1">
          <a:blip r:embed="rId6">
            <a:alphaModFix/>
          </a:blip>
          <a:srcRect b="10870" l="23010" r="23214" t="10302"/>
          <a:stretch/>
        </p:blipFill>
        <p:spPr>
          <a:xfrm>
            <a:off x="0" y="4521425"/>
            <a:ext cx="617799" cy="656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6"/>
          <p:cNvPicPr preferRelativeResize="0"/>
          <p:nvPr/>
        </p:nvPicPr>
        <p:blipFill>
          <a:blip r:embed="rId3">
            <a:alphaModFix/>
          </a:blip>
          <a:stretch>
            <a:fillRect/>
          </a:stretch>
        </p:blipFill>
        <p:spPr>
          <a:xfrm>
            <a:off x="476175" y="790725"/>
            <a:ext cx="4512952" cy="2060350"/>
          </a:xfrm>
          <a:prstGeom prst="rect">
            <a:avLst/>
          </a:prstGeom>
          <a:noFill/>
          <a:ln>
            <a:noFill/>
          </a:ln>
        </p:spPr>
      </p:pic>
      <p:sp>
        <p:nvSpPr>
          <p:cNvPr id="85" name="Google Shape;85;p16"/>
          <p:cNvSpPr txBox="1"/>
          <p:nvPr/>
        </p:nvSpPr>
        <p:spPr>
          <a:xfrm>
            <a:off x="476175" y="223800"/>
            <a:ext cx="135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t>
            </a:r>
            <a:r>
              <a:rPr lang="en"/>
              <a:t>lotdDigitizer</a:t>
            </a:r>
            <a:endParaRPr/>
          </a:p>
        </p:txBody>
      </p:sp>
      <p:sp>
        <p:nvSpPr>
          <p:cNvPr id="86" name="Google Shape;86;p16"/>
          <p:cNvSpPr txBox="1"/>
          <p:nvPr/>
        </p:nvSpPr>
        <p:spPr>
          <a:xfrm>
            <a:off x="573050" y="2966450"/>
            <a:ext cx="7735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ChartReader &amp; ChartOCR: GPU required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https://github.com/ShubhamMehla3/graph-ocr/blob/main/run_seq_labeling.py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customized codes are not runnable and have a lot of redundant dependencies.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7"/>
          <p:cNvPicPr preferRelativeResize="0"/>
          <p:nvPr/>
        </p:nvPicPr>
        <p:blipFill rotWithShape="1">
          <a:blip r:embed="rId3">
            <a:alphaModFix/>
          </a:blip>
          <a:srcRect b="0" l="0" r="49703" t="0"/>
          <a:stretch/>
        </p:blipFill>
        <p:spPr>
          <a:xfrm>
            <a:off x="4056275" y="198700"/>
            <a:ext cx="1892924" cy="4838702"/>
          </a:xfrm>
          <a:prstGeom prst="rect">
            <a:avLst/>
          </a:prstGeom>
          <a:noFill/>
          <a:ln>
            <a:noFill/>
          </a:ln>
        </p:spPr>
      </p:pic>
      <p:pic>
        <p:nvPicPr>
          <p:cNvPr id="92" name="Google Shape;92;p17"/>
          <p:cNvPicPr preferRelativeResize="0"/>
          <p:nvPr/>
        </p:nvPicPr>
        <p:blipFill rotWithShape="1">
          <a:blip r:embed="rId4">
            <a:alphaModFix/>
          </a:blip>
          <a:srcRect b="0" l="16611" r="0" t="0"/>
          <a:stretch/>
        </p:blipFill>
        <p:spPr>
          <a:xfrm>
            <a:off x="245075" y="272700"/>
            <a:ext cx="3763425" cy="2060350"/>
          </a:xfrm>
          <a:prstGeom prst="rect">
            <a:avLst/>
          </a:prstGeom>
          <a:noFill/>
          <a:ln>
            <a:noFill/>
          </a:ln>
        </p:spPr>
      </p:pic>
      <p:pic>
        <p:nvPicPr>
          <p:cNvPr id="93" name="Google Shape;93;p17"/>
          <p:cNvPicPr preferRelativeResize="0"/>
          <p:nvPr/>
        </p:nvPicPr>
        <p:blipFill rotWithShape="1">
          <a:blip r:embed="rId5">
            <a:alphaModFix/>
          </a:blip>
          <a:srcRect b="0" l="0" r="71911" t="0"/>
          <a:stretch/>
        </p:blipFill>
        <p:spPr>
          <a:xfrm>
            <a:off x="6106475" y="251150"/>
            <a:ext cx="1045351" cy="4733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8"/>
          <p:cNvPicPr preferRelativeResize="0"/>
          <p:nvPr/>
        </p:nvPicPr>
        <p:blipFill>
          <a:blip r:embed="rId3">
            <a:alphaModFix/>
          </a:blip>
          <a:stretch>
            <a:fillRect/>
          </a:stretch>
        </p:blipFill>
        <p:spPr>
          <a:xfrm>
            <a:off x="-669350" y="1755925"/>
            <a:ext cx="5842551" cy="3239549"/>
          </a:xfrm>
          <a:prstGeom prst="rect">
            <a:avLst/>
          </a:prstGeom>
          <a:noFill/>
          <a:ln>
            <a:noFill/>
          </a:ln>
        </p:spPr>
      </p:pic>
      <p:pic>
        <p:nvPicPr>
          <p:cNvPr id="99" name="Google Shape;99;p18"/>
          <p:cNvPicPr preferRelativeResize="0"/>
          <p:nvPr/>
        </p:nvPicPr>
        <p:blipFill rotWithShape="1">
          <a:blip r:embed="rId4">
            <a:alphaModFix/>
          </a:blip>
          <a:srcRect b="0" l="0" r="37464" t="0"/>
          <a:stretch/>
        </p:blipFill>
        <p:spPr>
          <a:xfrm>
            <a:off x="3961975" y="481150"/>
            <a:ext cx="1138775" cy="2992825"/>
          </a:xfrm>
          <a:prstGeom prst="rect">
            <a:avLst/>
          </a:prstGeom>
          <a:noFill/>
          <a:ln>
            <a:noFill/>
          </a:ln>
        </p:spPr>
      </p:pic>
      <p:pic>
        <p:nvPicPr>
          <p:cNvPr id="100" name="Google Shape;100;p18"/>
          <p:cNvPicPr preferRelativeResize="0"/>
          <p:nvPr/>
        </p:nvPicPr>
        <p:blipFill>
          <a:blip r:embed="rId5">
            <a:alphaModFix/>
          </a:blip>
          <a:stretch>
            <a:fillRect/>
          </a:stretch>
        </p:blipFill>
        <p:spPr>
          <a:xfrm>
            <a:off x="5289600" y="481150"/>
            <a:ext cx="1183344" cy="2992825"/>
          </a:xfrm>
          <a:prstGeom prst="rect">
            <a:avLst/>
          </a:prstGeom>
          <a:noFill/>
          <a:ln>
            <a:noFill/>
          </a:ln>
        </p:spPr>
      </p:pic>
      <p:pic>
        <p:nvPicPr>
          <p:cNvPr id="101" name="Google Shape;101;p18"/>
          <p:cNvPicPr preferRelativeResize="0"/>
          <p:nvPr/>
        </p:nvPicPr>
        <p:blipFill rotWithShape="1">
          <a:blip r:embed="rId6">
            <a:alphaModFix/>
          </a:blip>
          <a:srcRect b="0" l="0" r="20458" t="0"/>
          <a:stretch/>
        </p:blipFill>
        <p:spPr>
          <a:xfrm>
            <a:off x="6703450" y="481150"/>
            <a:ext cx="941006" cy="3033626"/>
          </a:xfrm>
          <a:prstGeom prst="rect">
            <a:avLst/>
          </a:prstGeom>
          <a:noFill/>
          <a:ln>
            <a:noFill/>
          </a:ln>
        </p:spPr>
      </p:pic>
      <p:pic>
        <p:nvPicPr>
          <p:cNvPr id="102" name="Google Shape;102;p18"/>
          <p:cNvPicPr preferRelativeResize="0"/>
          <p:nvPr/>
        </p:nvPicPr>
        <p:blipFill>
          <a:blip r:embed="rId7">
            <a:alphaModFix/>
          </a:blip>
          <a:stretch>
            <a:fillRect/>
          </a:stretch>
        </p:blipFill>
        <p:spPr>
          <a:xfrm>
            <a:off x="7874947" y="501550"/>
            <a:ext cx="995601" cy="2992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491975" y="433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Retrieval</a:t>
            </a:r>
            <a:endParaRPr/>
          </a:p>
        </p:txBody>
      </p:sp>
      <p:pic>
        <p:nvPicPr>
          <p:cNvPr id="108" name="Google Shape;108;p19"/>
          <p:cNvPicPr preferRelativeResize="0"/>
          <p:nvPr/>
        </p:nvPicPr>
        <p:blipFill>
          <a:blip r:embed="rId3">
            <a:alphaModFix/>
          </a:blip>
          <a:stretch>
            <a:fillRect/>
          </a:stretch>
        </p:blipFill>
        <p:spPr>
          <a:xfrm>
            <a:off x="1239063" y="2727525"/>
            <a:ext cx="6204876" cy="2130400"/>
          </a:xfrm>
          <a:prstGeom prst="rect">
            <a:avLst/>
          </a:prstGeom>
          <a:noFill/>
          <a:ln>
            <a:noFill/>
          </a:ln>
        </p:spPr>
      </p:pic>
      <p:pic>
        <p:nvPicPr>
          <p:cNvPr id="109" name="Google Shape;109;p19"/>
          <p:cNvPicPr preferRelativeResize="0"/>
          <p:nvPr/>
        </p:nvPicPr>
        <p:blipFill>
          <a:blip r:embed="rId4">
            <a:alphaModFix/>
          </a:blip>
          <a:stretch>
            <a:fillRect/>
          </a:stretch>
        </p:blipFill>
        <p:spPr>
          <a:xfrm>
            <a:off x="1172375" y="917924"/>
            <a:ext cx="6338260" cy="1809600"/>
          </a:xfrm>
          <a:prstGeom prst="rect">
            <a:avLst/>
          </a:prstGeom>
          <a:noFill/>
          <a:ln>
            <a:noFill/>
          </a:ln>
        </p:spPr>
      </p:pic>
      <p:sp>
        <p:nvSpPr>
          <p:cNvPr id="110" name="Google Shape;110;p19"/>
          <p:cNvSpPr txBox="1"/>
          <p:nvPr/>
        </p:nvSpPr>
        <p:spPr>
          <a:xfrm>
            <a:off x="7619100" y="2159075"/>
            <a:ext cx="1213200" cy="2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Manual Screenshot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491975" y="433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Retrieval</a:t>
            </a:r>
            <a:endParaRPr/>
          </a:p>
        </p:txBody>
      </p:sp>
      <p:pic>
        <p:nvPicPr>
          <p:cNvPr id="116" name="Google Shape;116;p20"/>
          <p:cNvPicPr preferRelativeResize="0"/>
          <p:nvPr/>
        </p:nvPicPr>
        <p:blipFill>
          <a:blip r:embed="rId3">
            <a:alphaModFix/>
          </a:blip>
          <a:stretch>
            <a:fillRect/>
          </a:stretch>
        </p:blipFill>
        <p:spPr>
          <a:xfrm>
            <a:off x="724650" y="1005700"/>
            <a:ext cx="5860949" cy="2166550"/>
          </a:xfrm>
          <a:prstGeom prst="rect">
            <a:avLst/>
          </a:prstGeom>
          <a:noFill/>
          <a:ln>
            <a:noFill/>
          </a:ln>
        </p:spPr>
      </p:pic>
      <p:sp>
        <p:nvSpPr>
          <p:cNvPr id="117" name="Google Shape;117;p20"/>
          <p:cNvSpPr txBox="1"/>
          <p:nvPr/>
        </p:nvSpPr>
        <p:spPr>
          <a:xfrm>
            <a:off x="913325" y="3256750"/>
            <a:ext cx="7758300" cy="12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Problems:</a:t>
            </a:r>
            <a:endParaRPr/>
          </a:p>
          <a:p>
            <a:pPr indent="-317500" lvl="0" marL="457200" rtl="0" algn="l">
              <a:spcBef>
                <a:spcPts val="0"/>
              </a:spcBef>
              <a:spcAft>
                <a:spcPts val="0"/>
              </a:spcAft>
              <a:buSzPts val="1400"/>
              <a:buChar char="●"/>
            </a:pPr>
            <a:r>
              <a:rPr lang="en"/>
              <a:t>Blurry images extracted by PyMuPDF (unable to </a:t>
            </a:r>
            <a:r>
              <a:rPr lang="en"/>
              <a:t>process with pytesseract)</a:t>
            </a:r>
            <a:endParaRPr/>
          </a:p>
          <a:p>
            <a:pPr indent="-317500" lvl="0" marL="457200" rtl="0" algn="l">
              <a:spcBef>
                <a:spcPts val="0"/>
              </a:spcBef>
              <a:spcAft>
                <a:spcPts val="0"/>
              </a:spcAft>
              <a:buSzPts val="1400"/>
              <a:buChar char="●"/>
            </a:pPr>
            <a:r>
              <a:rPr lang="en"/>
              <a:t>Headers being cut off</a:t>
            </a:r>
            <a:endParaRPr/>
          </a:p>
          <a:p>
            <a:pPr indent="-317500" lvl="0" marL="457200" rtl="0" algn="l">
              <a:spcBef>
                <a:spcPts val="0"/>
              </a:spcBef>
              <a:spcAft>
                <a:spcPts val="0"/>
              </a:spcAft>
              <a:buSzPts val="1400"/>
              <a:buChar char="●"/>
            </a:pPr>
            <a:r>
              <a:rPr lang="en"/>
              <a:t>The columns/header in the table are not distinctly separated when saved to the CSV file.</a:t>
            </a:r>
            <a:endParaRPr/>
          </a:p>
          <a:p>
            <a:pPr indent="0" lvl="0" marL="45720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Retrieval Integration Plan</a:t>
            </a:r>
            <a:endParaRPr/>
          </a:p>
        </p:txBody>
      </p:sp>
      <p:sp>
        <p:nvSpPr>
          <p:cNvPr id="123" name="Google Shape;12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For each part, we will design a method to take a pdf as input, write the result into disks.</a:t>
            </a:r>
            <a:endParaRPr/>
          </a:p>
          <a:p>
            <a:pPr indent="-342900" lvl="0" marL="457200" rtl="0" algn="l">
              <a:spcBef>
                <a:spcPts val="0"/>
              </a:spcBef>
              <a:spcAft>
                <a:spcPts val="0"/>
              </a:spcAft>
              <a:buSzPts val="1800"/>
              <a:buAutoNum type="arabicPeriod"/>
            </a:pPr>
            <a:r>
              <a:rPr lang="en"/>
              <a:t>The file structure should be </a:t>
            </a:r>
            <a:endParaRPr/>
          </a:p>
          <a:p>
            <a:pPr indent="-317500" lvl="1" marL="914400" rtl="0" algn="l">
              <a:spcBef>
                <a:spcPts val="0"/>
              </a:spcBef>
              <a:spcAft>
                <a:spcPts val="0"/>
              </a:spcAft>
              <a:buSzPts val="1400"/>
              <a:buAutoNum type="alphaLcPeriod"/>
            </a:pPr>
            <a:r>
              <a:rPr lang="en"/>
              <a:t>result/{pdf_name}/{page}/{table|image|chart}/{file}</a:t>
            </a:r>
            <a:endParaRPr/>
          </a:p>
          <a:p>
            <a:pPr indent="-317500" lvl="1" marL="914400" rtl="0" algn="l">
              <a:spcBef>
                <a:spcPts val="0"/>
              </a:spcBef>
              <a:spcAft>
                <a:spcPts val="0"/>
              </a:spcAft>
              <a:buSzPts val="1400"/>
              <a:buAutoNum type="alphaLcPeriod"/>
            </a:pPr>
            <a:r>
              <a:rPr lang="en"/>
              <a:t>We use csv for tables, JSON+PNG/JPG for image &amp; charts</a:t>
            </a:r>
            <a:endParaRPr/>
          </a:p>
          <a:p>
            <a:pPr indent="-317500" lvl="1" marL="914400" rtl="0" algn="l">
              <a:spcBef>
                <a:spcPts val="0"/>
              </a:spcBef>
              <a:spcAft>
                <a:spcPts val="0"/>
              </a:spcAft>
              <a:buSzPts val="1400"/>
              <a:buAutoNum type="alphaLcPeriod"/>
            </a:pPr>
            <a:r>
              <a:rPr lang="en"/>
              <a:t>E.g. result/unilever_2023/1_table_some_table.csv </a:t>
            </a:r>
            <a:r>
              <a:rPr lang="en"/>
              <a:t>result/unilever_2023/1_image_some_image.png, result/unilever_2023/1_image_caption.json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